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  <p:sldMasterId id="2147483732" r:id="rId3"/>
    <p:sldMasterId id="2147483744" r:id="rId4"/>
    <p:sldMasterId id="2147483756" r:id="rId5"/>
    <p:sldMasterId id="2147483780" r:id="rId6"/>
  </p:sldMasterIdLst>
  <p:notesMasterIdLst>
    <p:notesMasterId r:id="rId21"/>
  </p:notesMasterIdLst>
  <p:handoutMasterIdLst>
    <p:handoutMasterId r:id="rId22"/>
  </p:handoutMasterIdLst>
  <p:sldIdLst>
    <p:sldId id="256" r:id="rId7"/>
    <p:sldId id="257" r:id="rId8"/>
    <p:sldId id="258" r:id="rId9"/>
    <p:sldId id="260" r:id="rId10"/>
    <p:sldId id="259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7FD1C-A942-4BBE-9D08-69C15D39CE85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22648-84F9-4015-8474-5C1529A349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823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B31D7-1254-4F45-A618-D87D1C7F03B2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085ED-E92C-40F3-9D71-8516C94D57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97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42A9-0206-4932-9103-8CD1FFB384F0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FEF7-52CD-43D5-8625-1C03152DEA2A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A3F0-6E07-4729-AEE9-999D3E3D90F4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11FE9-41FD-42B1-9447-720ED8FC1A40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843E-A6C9-4BDD-92AD-B8533B1517FE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DBFF-F34E-4A35-8363-9E1D3EEBDFA4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38B1-6BCA-439B-A751-B246B663AA2D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AE3D-BE8E-43EF-AC3A-B0606EEF0CF3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18FA-D1F1-45FA-8EBE-F679642DC0E8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FD35-91CF-4623-82E2-09518DEA1A0C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59CB-1859-42FD-8D36-DBCC1528C52D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B203-CC7C-4367-9A3A-E6007091A9BF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B521-58F4-47C5-8DD4-50828A7283B7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A38D-A06B-4B81-94A4-CE0700F28DD5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1F4E2-9A52-43F5-B444-2AA367CA7683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261C3B8-046E-4785-A774-90D59A7D7045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40F0-A685-436E-A677-21B00837C16B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E0DD-7092-4263-BE61-3C4BAFDC65D5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903D-3CB2-42F7-B37D-D11409EC488E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ー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1763EF-C5BB-4E6A-8750-4839A1FAC74E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1CD6572-CE7B-45CE-89D6-F737E252690D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1169-B566-4B1F-8758-267045A92404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2F7D7-8C59-43C6-82BA-A6A8CBD22E36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B29A-12DB-4612-8489-70888F619EAA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11CF-9A64-45B3-BE4A-3A718D26DA3B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EAE6-EA90-4513-9910-840F2EEC0995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FFF4-123C-4AC0-B20A-39F5A3D0D4F4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261C3B8-046E-4785-A774-90D59A7D7045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40F0-A685-436E-A677-21B00837C16B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E0DD-7092-4263-BE61-3C4BAFDC65D5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903D-3CB2-42F7-B37D-D11409EC488E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ー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1763EF-C5BB-4E6A-8750-4839A1FAC74E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1CD6572-CE7B-45CE-89D6-F737E252690D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A827-0239-4133-A373-C670A241B6B5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1169-B566-4B1F-8758-267045A92404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B29A-12DB-4612-8489-70888F619EAA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11CF-9A64-45B3-BE4A-3A718D26DA3B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EAE6-EA90-4513-9910-840F2EEC0995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FFF4-123C-4AC0-B20A-39F5A3D0D4F4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1C3B8-046E-4785-A774-90D59A7D7045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40F0-A685-436E-A677-21B00837C16B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E0DD-7092-4263-BE61-3C4BAFDC65D5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903D-3CB2-42F7-B37D-D11409EC488E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63EF-C5BB-4E6A-8750-4839A1FAC74E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24C3-5AA0-4423-9219-F665B2FA0E0E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D6572-CE7B-45CE-89D6-F737E252690D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1169-B566-4B1F-8758-267045A92404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B29A-12DB-4612-8489-70888F619EAA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611CF-9A64-45B3-BE4A-3A718D26DA3B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EAE6-EA90-4513-9910-840F2EEC0995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FFF4-123C-4AC0-B20A-39F5A3D0D4F4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261C3B8-046E-4785-A774-90D59A7D7045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CC40F0-A685-436E-A677-21B00837C16B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38AE0DD-7092-4263-BE61-3C4BAFDC65D5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903D-3CB2-42F7-B37D-D11409EC488E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13CD-910A-4D45-AC4A-409E4847D9F9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63EF-C5BB-4E6A-8750-4839A1FAC74E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CD6572-CE7B-45CE-89D6-F737E252690D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1169-B566-4B1F-8758-267045A92404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77B29A-12DB-4612-8489-70888F619EAA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フッター プレースホルダー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5611CF-9A64-45B3-BE4A-3A718D26DA3B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EAE6-EA90-4513-9910-840F2EEC0995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FFF4-123C-4AC0-B20A-39F5A3D0D4F4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962F-EB25-4ACF-BFE0-6257871795A5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3C46-995C-44A1-A204-9A92C5E38533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D9F25-CE4A-4816-8B38-E9A29DDE7B21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DB82806-09D5-4897-84AC-B5332C60D591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kumimoji="1"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kumimoji="1"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64A4631-2679-44CD-99E5-CC885A8763F1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kumimoji="1"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kumimoji="1"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71613EC-A612-455B-B522-27579A017E8B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71613EC-A612-455B-B522-27579A017E8B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1613EC-A612-455B-B522-27579A017E8B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hf hdr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DB82806-09D5-4897-84AC-B5332C60D591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2BBD1A-40E7-4D20-BDBF-8869A2294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1617">
            <a:off x="400765" y="3567770"/>
            <a:ext cx="3757133" cy="24963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97540" y="4357640"/>
            <a:ext cx="6400800" cy="2063080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kumimoji="1" lang="ja-JP" altLang="en-US" dirty="0" smtClean="0"/>
              <a:t>現代マネジメント学部　</a:t>
            </a:r>
            <a:endParaRPr kumimoji="1" lang="en-US" altLang="ja-JP" dirty="0" smtClean="0"/>
          </a:p>
          <a:p>
            <a:pPr algn="r"/>
            <a:r>
              <a:rPr lang="ja-JP" altLang="en-US" dirty="0" smtClean="0"/>
              <a:t>ゼミ名：飯田ゼミ</a:t>
            </a:r>
            <a:endParaRPr lang="en-US" altLang="ja-JP" dirty="0" smtClean="0"/>
          </a:p>
          <a:p>
            <a:pPr algn="r"/>
            <a:r>
              <a:rPr lang="ja-JP" altLang="en-US" dirty="0" smtClean="0"/>
              <a:t>学籍番号：</a:t>
            </a:r>
            <a:r>
              <a:rPr lang="en-US" altLang="ja-JP" dirty="0" smtClean="0"/>
              <a:t>201458</a:t>
            </a:r>
          </a:p>
          <a:p>
            <a:pPr algn="r"/>
            <a:r>
              <a:rPr kumimoji="1" lang="ja-JP" altLang="en-US" dirty="0" smtClean="0"/>
              <a:t>氏名：飯田博</a:t>
            </a:r>
            <a:endParaRPr kumimoji="1" lang="en-US" altLang="ja-JP" dirty="0" smtClean="0"/>
          </a:p>
          <a:p>
            <a:pPr algn="r"/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20BE-031E-4D4E-9E95-ED8E96854337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944" y="116632"/>
            <a:ext cx="4629150" cy="35433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256391" y="1594169"/>
            <a:ext cx="8533106" cy="1754326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54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HGS創英角ﾎﾟｯﾌﾟ体" pitchFamily="50" charset="-128"/>
                <a:ea typeface="HGS創英角ﾎﾟｯﾌﾟ体" pitchFamily="50" charset="-128"/>
              </a:rPr>
              <a:t>東京ディズニーリゾートの</a:t>
            </a:r>
            <a:endParaRPr lang="en-US" altLang="ja-JP" sz="5400" b="1" cap="all" spc="0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ctr"/>
            <a:r>
              <a:rPr lang="ja-JP" altLang="en-US" sz="54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HGS創英角ﾎﾟｯﾌﾟ体" pitchFamily="50" charset="-128"/>
                <a:ea typeface="HGS創英角ﾎﾟｯﾌﾟ体" pitchFamily="50" charset="-128"/>
              </a:rPr>
              <a:t>経営戦略</a:t>
            </a:r>
            <a:endParaRPr lang="ja-JP" altLang="en-US" sz="5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1500"/>
            <a:ext cx="1162050" cy="12573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57798" y="371500"/>
            <a:ext cx="1014738" cy="12573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37112"/>
            <a:ext cx="1628775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513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成功へのポイント①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63EF-C5BB-4E6A-8750-4839A1FAC74E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37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成功へのポイント②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63EF-C5BB-4E6A-8750-4839A1FAC74E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88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63EF-C5BB-4E6A-8750-4839A1FAC74E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14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63EF-C5BB-4E6A-8750-4839A1FAC74E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30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おわり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63EF-C5BB-4E6A-8750-4839A1FAC74E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005156" y="2967335"/>
            <a:ext cx="7133684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ご清聴ありがとうございました。</a:t>
            </a:r>
            <a:endParaRPr lang="ja-JP" alt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3872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p"/>
            </a:pPr>
            <a:r>
              <a:rPr kumimoji="1" lang="ja-JP" altLang="en-US" dirty="0" smtClean="0"/>
              <a:t>研究の動機</a:t>
            </a:r>
            <a:endParaRPr kumimoji="1" lang="en-US" altLang="ja-JP" dirty="0" smtClean="0"/>
          </a:p>
          <a:p>
            <a:pPr>
              <a:buFont typeface="Wingdings" pitchFamily="2" charset="2"/>
              <a:buChar char="p"/>
            </a:pPr>
            <a:r>
              <a:rPr lang="ja-JP" altLang="en-US" dirty="0" smtClean="0"/>
              <a:t>オリエンタルランドとは</a:t>
            </a:r>
            <a:endParaRPr lang="en-US" altLang="ja-JP" dirty="0" smtClean="0"/>
          </a:p>
          <a:p>
            <a:pPr>
              <a:buFont typeface="Wingdings" pitchFamily="2" charset="2"/>
              <a:buChar char="p"/>
            </a:pPr>
            <a:r>
              <a:rPr kumimoji="1" lang="ja-JP" altLang="en-US" dirty="0"/>
              <a:t>企業</a:t>
            </a:r>
            <a:r>
              <a:rPr kumimoji="1" lang="ja-JP" altLang="en-US" dirty="0" smtClean="0"/>
              <a:t>概要</a:t>
            </a:r>
            <a:endParaRPr kumimoji="1" lang="en-US" altLang="ja-JP" dirty="0" smtClean="0"/>
          </a:p>
          <a:p>
            <a:pPr>
              <a:buFont typeface="Wingdings" pitchFamily="2" charset="2"/>
              <a:buChar char="p"/>
            </a:pPr>
            <a:r>
              <a:rPr lang="en-US" altLang="ja-JP" dirty="0" smtClean="0"/>
              <a:t>SWOT</a:t>
            </a:r>
            <a:r>
              <a:rPr lang="ja-JP" altLang="en-US" dirty="0" smtClean="0"/>
              <a:t>分析</a:t>
            </a:r>
            <a:endParaRPr lang="en-US" altLang="ja-JP" dirty="0" smtClean="0"/>
          </a:p>
          <a:p>
            <a:pPr>
              <a:buFont typeface="Wingdings" pitchFamily="2" charset="2"/>
              <a:buChar char="p"/>
            </a:pPr>
            <a:r>
              <a:rPr kumimoji="1" lang="ja-JP" altLang="en-US" dirty="0" smtClean="0"/>
              <a:t>オリエンタルランドの経営戦略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成功へのポイント①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成功へのポイント②</a:t>
            </a:r>
            <a:endParaRPr kumimoji="1" lang="en-US" altLang="ja-JP" dirty="0" smtClean="0"/>
          </a:p>
          <a:p>
            <a:pPr>
              <a:buFont typeface="Wingdings" pitchFamily="2" charset="2"/>
              <a:buChar char="p"/>
            </a:pPr>
            <a:r>
              <a:rPr lang="ja-JP" altLang="en-US" dirty="0" smtClean="0"/>
              <a:t>まとめ</a:t>
            </a:r>
            <a:endParaRPr lang="en-US" altLang="ja-JP" dirty="0" smtClean="0"/>
          </a:p>
          <a:p>
            <a:pPr>
              <a:buFont typeface="Wingdings" pitchFamily="2" charset="2"/>
              <a:buChar char="p"/>
            </a:pPr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B205-4CE8-4E4E-9B75-A6E828604A55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13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研究の動機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192C-6DCD-4880-883D-688D8298C398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827584" y="1166843"/>
            <a:ext cx="7488832" cy="2862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2"/>
            <a:r>
              <a:rPr lang="ja-JP" altLang="en-US" b="1" dirty="0" smtClean="0"/>
              <a:t>東京ディズニーランドが開業して</a:t>
            </a:r>
            <a:r>
              <a:rPr lang="en-US" altLang="ja-JP" b="1" dirty="0" smtClean="0"/>
              <a:t>2013</a:t>
            </a:r>
            <a:r>
              <a:rPr lang="ja-JP" altLang="en-US" b="1" dirty="0" smtClean="0"/>
              <a:t>年</a:t>
            </a:r>
            <a:r>
              <a:rPr lang="en-US" altLang="ja-JP" b="1" dirty="0" smtClean="0"/>
              <a:t>4</a:t>
            </a:r>
            <a:r>
              <a:rPr lang="ja-JP" altLang="en-US" b="1" dirty="0" smtClean="0"/>
              <a:t>月で</a:t>
            </a:r>
            <a:r>
              <a:rPr lang="en-US" altLang="ja-JP" b="1" dirty="0" smtClean="0"/>
              <a:t>30</a:t>
            </a:r>
            <a:r>
              <a:rPr lang="ja-JP" altLang="en-US" b="1" dirty="0" smtClean="0"/>
              <a:t>年、</a:t>
            </a:r>
            <a:endParaRPr lang="en-US" altLang="ja-JP" b="1" dirty="0" smtClean="0"/>
          </a:p>
          <a:p>
            <a:pPr lvl="2"/>
            <a:r>
              <a:rPr lang="ja-JP" altLang="en-US" b="1" dirty="0" smtClean="0"/>
              <a:t>東京湾岸を埋め立</a:t>
            </a:r>
            <a:r>
              <a:rPr lang="ja-JP" altLang="en-US" b="1" dirty="0" err="1" smtClean="0"/>
              <a:t>てた</a:t>
            </a:r>
            <a:r>
              <a:rPr lang="en-US" altLang="ja-JP" b="1" dirty="0" smtClean="0"/>
              <a:t>4</a:t>
            </a:r>
            <a:r>
              <a:rPr lang="ja-JP" altLang="en-US" b="1" dirty="0" smtClean="0"/>
              <a:t>角井大地は「夢と魔法の王国」と</a:t>
            </a:r>
          </a:p>
          <a:p>
            <a:pPr lvl="2"/>
            <a:r>
              <a:rPr lang="ja-JP" altLang="en-US" b="1" dirty="0" smtClean="0"/>
              <a:t>して人気を集め続ける。この</a:t>
            </a:r>
            <a:r>
              <a:rPr lang="en-US" altLang="ja-JP" b="1" dirty="0" smtClean="0"/>
              <a:t>10</a:t>
            </a:r>
            <a:r>
              <a:rPr lang="ja-JP" altLang="en-US" b="1" dirty="0" smtClean="0"/>
              <a:t>年毎年</a:t>
            </a:r>
            <a:r>
              <a:rPr lang="en-US" altLang="ja-JP" b="1" dirty="0" smtClean="0"/>
              <a:t>2500</a:t>
            </a:r>
            <a:r>
              <a:rPr lang="ja-JP" altLang="en-US" b="1" dirty="0" smtClean="0"/>
              <a:t>万人を超す入</a:t>
            </a:r>
          </a:p>
          <a:p>
            <a:pPr lvl="2"/>
            <a:r>
              <a:rPr lang="ja-JP" altLang="en-US" b="1" dirty="0" smtClean="0"/>
              <a:t>園者数が訪れる。</a:t>
            </a:r>
          </a:p>
          <a:p>
            <a:pPr lvl="2"/>
            <a:r>
              <a:rPr lang="ja-JP" altLang="en-US" b="1" dirty="0" smtClean="0"/>
              <a:t> アメリカから輸入された巨大パークはなぜ日本人を魅了</a:t>
            </a:r>
          </a:p>
          <a:p>
            <a:pPr lvl="2"/>
            <a:r>
              <a:rPr lang="ja-JP" altLang="en-US" b="1" dirty="0" smtClean="0"/>
              <a:t>するのか、消費社会の成熟化、好奇心旺盛な日本人の異</a:t>
            </a:r>
          </a:p>
          <a:p>
            <a:pPr lvl="2"/>
            <a:r>
              <a:rPr lang="ja-JP" altLang="en-US" b="1" dirty="0" smtClean="0"/>
              <a:t>文化吸収力の強さなどさまざまな要素が他の追従を許さ</a:t>
            </a:r>
          </a:p>
          <a:p>
            <a:pPr lvl="2"/>
            <a:r>
              <a:rPr lang="ja-JP" altLang="en-US" b="1" dirty="0" smtClean="0"/>
              <a:t>ないビジネスモデルを形造っているようだ。</a:t>
            </a:r>
          </a:p>
          <a:p>
            <a:pPr lvl="2"/>
            <a:r>
              <a:rPr lang="ja-JP" altLang="en-US" b="1" dirty="0" smtClean="0"/>
              <a:t> 「儲かる仕組み」を研究したい。</a:t>
            </a:r>
          </a:p>
          <a:p>
            <a:pPr lvl="2"/>
            <a:endParaRPr lang="ja-JP" altLang="en-US" b="1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34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事業内容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米国のウォルト・ディズニー・カンパニーとライセンス契約により東京</a:t>
            </a:r>
            <a:r>
              <a:rPr lang="ja-JP" altLang="en-US" dirty="0" smtClean="0"/>
              <a:t>ディズニーランド</a:t>
            </a:r>
            <a:endParaRPr lang="en-US" altLang="ja-JP" dirty="0" smtClean="0"/>
          </a:p>
          <a:p>
            <a:r>
              <a:rPr lang="ja-JP" altLang="en-US" dirty="0" smtClean="0"/>
              <a:t>（</a:t>
            </a:r>
            <a:r>
              <a:rPr lang="en-US" altLang="ja-JP" dirty="0"/>
              <a:t>TDL</a:t>
            </a:r>
            <a:r>
              <a:rPr lang="ja-JP" altLang="en-US" dirty="0"/>
              <a:t>）、東京ディズニーシー（</a:t>
            </a:r>
            <a:r>
              <a:rPr lang="en-US" altLang="ja-JP" dirty="0"/>
              <a:t>TDS</a:t>
            </a:r>
            <a:r>
              <a:rPr lang="ja-JP" altLang="en-US" dirty="0"/>
              <a:t>）を中心とする東京ディズニーリゾート（</a:t>
            </a:r>
            <a:r>
              <a:rPr lang="en-US" altLang="ja-JP" dirty="0"/>
              <a:t>TDR</a:t>
            </a:r>
            <a:r>
              <a:rPr lang="ja-JP" altLang="en-US" dirty="0"/>
              <a:t>）を経営</a:t>
            </a:r>
            <a:r>
              <a:rPr lang="ja-JP" altLang="en-US" dirty="0" smtClean="0"/>
              <a:t>・</a:t>
            </a:r>
            <a:endParaRPr lang="en-US" altLang="ja-JP" dirty="0" smtClean="0"/>
          </a:p>
          <a:p>
            <a:r>
              <a:rPr lang="ja-JP" altLang="en-US" dirty="0" smtClean="0"/>
              <a:t>運営</a:t>
            </a:r>
            <a:r>
              <a:rPr lang="ja-JP" altLang="en-US" dirty="0"/>
              <a:t>する事業持株会社の基幹企業であり、不動産業も兼ねる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なお</a:t>
            </a:r>
            <a:r>
              <a:rPr lang="ja-JP" altLang="en-US" dirty="0"/>
              <a:t>、ディズニー関連の著作権や商標権ビジネスはウォルト・ディズニー・ジャパン</a:t>
            </a:r>
            <a:r>
              <a:rPr lang="ja-JP" altLang="en-US" dirty="0" smtClean="0"/>
              <a:t>が</a:t>
            </a:r>
            <a:endParaRPr lang="en-US" altLang="ja-JP" dirty="0" smtClean="0"/>
          </a:p>
          <a:p>
            <a:r>
              <a:rPr lang="ja-JP" altLang="en-US" dirty="0" smtClean="0"/>
              <a:t>担当</a:t>
            </a:r>
            <a:r>
              <a:rPr lang="ja-JP" altLang="en-US" dirty="0"/>
              <a:t>しており、オリエンタルランドは東京ディズニーリゾートの経営・運営のみ</a:t>
            </a:r>
            <a:r>
              <a:rPr lang="ja-JP" altLang="en-US" dirty="0" smtClean="0"/>
              <a:t>担当。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A5C58-7F27-4D20-B56E-72987410E156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09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dirty="0"/>
              <a:t>会社概要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9E01C-F04A-4A38-B6BD-AC83508E26A8}" type="datetime1">
              <a:rPr kumimoji="1" lang="ja-JP" altLang="en-US" smtClean="0"/>
              <a:t>2015/6/23</a:t>
            </a:fld>
            <a:endParaRPr kumimoji="1" lang="ja-JP" altLang="en-US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2"/>
          </p:nvPr>
        </p:nvSpPr>
        <p:spPr>
          <a:xfrm>
            <a:off x="323528" y="764704"/>
            <a:ext cx="4248472" cy="59046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設立</a:t>
            </a:r>
            <a:endParaRPr lang="ja-JP" altLang="en-U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ja-JP" sz="1500" dirty="0"/>
              <a:t>1960</a:t>
            </a:r>
            <a:r>
              <a:rPr lang="ja-JP" altLang="en-US" sz="1500" dirty="0"/>
              <a:t>年（昭和</a:t>
            </a:r>
            <a:r>
              <a:rPr lang="en-US" altLang="ja-JP" sz="1500" dirty="0"/>
              <a:t>35</a:t>
            </a:r>
            <a:r>
              <a:rPr lang="ja-JP" altLang="en-US" sz="1500" dirty="0"/>
              <a:t>年）</a:t>
            </a:r>
            <a:r>
              <a:rPr lang="en-US" altLang="ja-JP" sz="1500" dirty="0"/>
              <a:t>7</a:t>
            </a:r>
            <a:r>
              <a:rPr lang="ja-JP" altLang="en-US" sz="1500" dirty="0"/>
              <a:t>月</a:t>
            </a:r>
            <a:r>
              <a:rPr lang="en-US" altLang="ja-JP" sz="1500" dirty="0"/>
              <a:t>11</a:t>
            </a:r>
            <a:r>
              <a:rPr lang="ja-JP" altLang="en-US" sz="1500" dirty="0"/>
              <a:t>日 </a:t>
            </a:r>
          </a:p>
          <a:p>
            <a:pPr marL="0" indent="0">
              <a:buNone/>
            </a:pPr>
            <a:r>
              <a:rPr lang="ja-JP" altLang="en-U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資本金</a:t>
            </a:r>
          </a:p>
          <a:p>
            <a:r>
              <a:rPr lang="en-US" altLang="ja-JP" sz="1500" dirty="0"/>
              <a:t>632</a:t>
            </a:r>
            <a:r>
              <a:rPr lang="ja-JP" altLang="en-US" sz="1500" dirty="0"/>
              <a:t>億</a:t>
            </a:r>
            <a:r>
              <a:rPr lang="en-US" altLang="ja-JP" sz="1500" dirty="0"/>
              <a:t>112</a:t>
            </a:r>
            <a:r>
              <a:rPr lang="ja-JP" altLang="en-US" sz="1500" dirty="0"/>
              <a:t>万</a:t>
            </a:r>
            <a:r>
              <a:rPr lang="en-US" altLang="ja-JP" sz="1500" dirty="0"/>
              <a:t>7</a:t>
            </a:r>
            <a:r>
              <a:rPr lang="ja-JP" altLang="en-US" sz="1500" dirty="0"/>
              <a:t>千円 </a:t>
            </a:r>
          </a:p>
          <a:p>
            <a:pPr marL="0" indent="0">
              <a:buNone/>
            </a:pPr>
            <a:r>
              <a:rPr lang="ja-JP" altLang="en-U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代表者</a:t>
            </a:r>
            <a:endParaRPr lang="ja-JP" altLang="en-U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1500" dirty="0" smtClean="0"/>
              <a:t>代表</a:t>
            </a:r>
            <a:r>
              <a:rPr lang="ja-JP" altLang="en-US" sz="1500" dirty="0"/>
              <a:t>取締役社長</a:t>
            </a:r>
            <a:r>
              <a:rPr lang="en-US" altLang="ja-JP" sz="1500" dirty="0"/>
              <a:t>(</a:t>
            </a:r>
            <a:r>
              <a:rPr lang="ja-JP" altLang="en-US" sz="1500" dirty="0"/>
              <a:t>兼</a:t>
            </a:r>
            <a:r>
              <a:rPr lang="en-US" altLang="ja-JP" sz="1500" dirty="0"/>
              <a:t>)COO </a:t>
            </a:r>
            <a:r>
              <a:rPr lang="ja-JP" altLang="en-US" sz="1500" dirty="0"/>
              <a:t>上西　京一郎 </a:t>
            </a:r>
          </a:p>
          <a:p>
            <a:pPr marL="0" indent="0">
              <a:buNone/>
            </a:pPr>
            <a:r>
              <a:rPr lang="ja-JP" altLang="en-U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役</a:t>
            </a:r>
            <a:r>
              <a:rPr lang="ja-JP" altLang="en-U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員数</a:t>
            </a:r>
          </a:p>
          <a:p>
            <a:r>
              <a:rPr lang="ja-JP" altLang="en-US" sz="1500" dirty="0"/>
              <a:t>取締役 </a:t>
            </a:r>
            <a:r>
              <a:rPr lang="en-US" altLang="ja-JP" sz="1500" dirty="0"/>
              <a:t>11</a:t>
            </a:r>
            <a:r>
              <a:rPr lang="ja-JP" altLang="en-US" sz="1500" dirty="0"/>
              <a:t>名、監査役 </a:t>
            </a:r>
            <a:r>
              <a:rPr lang="en-US" altLang="ja-JP" sz="1500" dirty="0"/>
              <a:t>4</a:t>
            </a:r>
            <a:r>
              <a:rPr lang="ja-JP" altLang="en-US" sz="1500" dirty="0"/>
              <a:t>名、執行役員 </a:t>
            </a:r>
            <a:r>
              <a:rPr lang="en-US" altLang="ja-JP" sz="1500" dirty="0"/>
              <a:t>19</a:t>
            </a:r>
            <a:r>
              <a:rPr lang="ja-JP" altLang="en-US" sz="1500" dirty="0" smtClean="0"/>
              <a:t>名</a:t>
            </a:r>
            <a:endParaRPr lang="ja-JP" altLang="en-US" sz="1500" dirty="0"/>
          </a:p>
          <a:p>
            <a:pPr marL="0" indent="0">
              <a:buNone/>
            </a:pPr>
            <a:r>
              <a:rPr lang="ja-JP" altLang="en-U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従業</a:t>
            </a:r>
            <a:r>
              <a:rPr lang="ja-JP" altLang="en-US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員数</a:t>
            </a:r>
            <a:endParaRPr lang="ja-JP" altLang="en-U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1500" dirty="0"/>
              <a:t>正社員 </a:t>
            </a:r>
            <a:r>
              <a:rPr lang="en-US" altLang="ja-JP" sz="1500" dirty="0"/>
              <a:t>2,229</a:t>
            </a:r>
            <a:r>
              <a:rPr lang="ja-JP" altLang="en-US" sz="1500" dirty="0"/>
              <a:t>名 </a:t>
            </a:r>
          </a:p>
          <a:p>
            <a:r>
              <a:rPr lang="ja-JP" altLang="en-US" sz="1500" dirty="0"/>
              <a:t>テーマパーク社員 </a:t>
            </a:r>
            <a:r>
              <a:rPr lang="en-US" altLang="ja-JP" sz="1500" dirty="0"/>
              <a:t>820</a:t>
            </a:r>
            <a:r>
              <a:rPr lang="ja-JP" altLang="en-US" sz="1500" dirty="0"/>
              <a:t>名 </a:t>
            </a:r>
          </a:p>
          <a:p>
            <a:r>
              <a:rPr lang="ja-JP" altLang="en-US" sz="1500" dirty="0"/>
              <a:t>準社員 </a:t>
            </a:r>
            <a:r>
              <a:rPr lang="en-US" altLang="ja-JP" sz="1500" dirty="0"/>
              <a:t>18,706</a:t>
            </a:r>
            <a:r>
              <a:rPr lang="ja-JP" altLang="en-US" sz="1500" dirty="0"/>
              <a:t>名 </a:t>
            </a:r>
          </a:p>
          <a:p>
            <a:r>
              <a:rPr lang="ja-JP" altLang="en-US" sz="1500" dirty="0"/>
              <a:t>（</a:t>
            </a:r>
            <a:r>
              <a:rPr lang="en-US" altLang="ja-JP" sz="1500" dirty="0"/>
              <a:t>2015</a:t>
            </a:r>
            <a:r>
              <a:rPr lang="ja-JP" altLang="en-US" sz="1500" dirty="0"/>
              <a:t>年</a:t>
            </a:r>
            <a:r>
              <a:rPr lang="en-US" altLang="ja-JP" sz="1500" dirty="0"/>
              <a:t>3</a:t>
            </a:r>
            <a:r>
              <a:rPr lang="ja-JP" altLang="en-US" sz="1500" dirty="0"/>
              <a:t>月</a:t>
            </a:r>
            <a:r>
              <a:rPr lang="en-US" altLang="ja-JP" sz="1500" dirty="0"/>
              <a:t>31</a:t>
            </a:r>
            <a:r>
              <a:rPr lang="ja-JP" altLang="en-US" sz="1500" dirty="0"/>
              <a:t>日現在） </a:t>
            </a:r>
          </a:p>
          <a:p>
            <a:pPr marL="0" indent="0">
              <a:buNone/>
            </a:pPr>
            <a:r>
              <a:rPr lang="ja-JP" altLang="en-U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事業所</a:t>
            </a:r>
          </a:p>
          <a:p>
            <a:r>
              <a:rPr lang="ja-JP" altLang="en-US" sz="1500" dirty="0"/>
              <a:t>本社／千葉県浦安市舞浜</a:t>
            </a:r>
            <a:r>
              <a:rPr lang="en-US" altLang="ja-JP" sz="1500" dirty="0"/>
              <a:t>1</a:t>
            </a:r>
            <a:r>
              <a:rPr lang="ja-JP" altLang="en-US" sz="1500" dirty="0"/>
              <a:t>番地</a:t>
            </a:r>
            <a:r>
              <a:rPr lang="en-US" altLang="ja-JP" sz="1500" dirty="0"/>
              <a:t>1</a:t>
            </a:r>
            <a:r>
              <a:rPr lang="ja-JP" altLang="en-US" sz="1500" dirty="0"/>
              <a:t>　本社地図 </a:t>
            </a:r>
          </a:p>
          <a:p>
            <a:pPr marL="0" indent="0">
              <a:buNone/>
            </a:pPr>
            <a:r>
              <a:rPr lang="ja-JP" altLang="en-U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事業内容</a:t>
            </a:r>
          </a:p>
          <a:p>
            <a:r>
              <a:rPr lang="ja-JP" altLang="en-US" sz="1500" dirty="0"/>
              <a:t>テーマパークの経営・運営および、不動産賃貸等 </a:t>
            </a:r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4"/>
          </p:nvPr>
        </p:nvSpPr>
        <p:spPr>
          <a:xfrm>
            <a:off x="4716016" y="764704"/>
            <a:ext cx="4257799" cy="59046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主要取引銀行</a:t>
            </a:r>
          </a:p>
          <a:p>
            <a:r>
              <a:rPr lang="en-US" altLang="ja-JP" dirty="0"/>
              <a:t>(</a:t>
            </a:r>
            <a:r>
              <a:rPr lang="ja-JP" altLang="en-US" dirty="0"/>
              <a:t>株</a:t>
            </a:r>
            <a:r>
              <a:rPr lang="en-US" altLang="ja-JP" dirty="0"/>
              <a:t>)</a:t>
            </a:r>
            <a:r>
              <a:rPr lang="ja-JP" altLang="en-US" dirty="0"/>
              <a:t>みずほ銀行／三井住友信託銀行</a:t>
            </a:r>
            <a:r>
              <a:rPr lang="en-US" altLang="ja-JP" dirty="0"/>
              <a:t>(</a:t>
            </a:r>
            <a:r>
              <a:rPr lang="ja-JP" altLang="en-US" dirty="0"/>
              <a:t>株</a:t>
            </a:r>
            <a:r>
              <a:rPr lang="en-US" altLang="ja-JP" dirty="0"/>
              <a:t>) 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連結業績</a:t>
            </a: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dirty="0"/>
              <a:t>売上高 </a:t>
            </a:r>
            <a:r>
              <a:rPr lang="en-US" altLang="ja-JP" dirty="0"/>
              <a:t>466,291</a:t>
            </a:r>
            <a:r>
              <a:rPr lang="ja-JP" altLang="en-US" dirty="0"/>
              <a:t>百万円   </a:t>
            </a:r>
          </a:p>
          <a:p>
            <a:r>
              <a:rPr lang="ja-JP" altLang="en-US" dirty="0"/>
              <a:t>営業利益 </a:t>
            </a:r>
            <a:r>
              <a:rPr lang="en-US" altLang="ja-JP" dirty="0"/>
              <a:t>110,605</a:t>
            </a:r>
            <a:r>
              <a:rPr lang="ja-JP" altLang="en-US" dirty="0"/>
              <a:t>百万円 業績ハイライト </a:t>
            </a:r>
          </a:p>
          <a:p>
            <a:r>
              <a:rPr lang="ja-JP" altLang="en-US" dirty="0"/>
              <a:t>経常利益 </a:t>
            </a:r>
            <a:r>
              <a:rPr lang="en-US" altLang="ja-JP" dirty="0"/>
              <a:t>110,486</a:t>
            </a:r>
            <a:r>
              <a:rPr lang="ja-JP" altLang="en-US" dirty="0"/>
              <a:t>百万円   </a:t>
            </a:r>
          </a:p>
          <a:p>
            <a:r>
              <a:rPr lang="ja-JP" altLang="en-US" dirty="0"/>
              <a:t>当期純利益 </a:t>
            </a:r>
            <a:r>
              <a:rPr lang="en-US" altLang="ja-JP" dirty="0"/>
              <a:t>72,063</a:t>
            </a:r>
            <a:r>
              <a:rPr lang="ja-JP" altLang="en-US" dirty="0"/>
              <a:t>百万円   </a:t>
            </a:r>
          </a:p>
          <a:p>
            <a:r>
              <a:rPr lang="ja-JP" altLang="en-US" dirty="0"/>
              <a:t>（</a:t>
            </a:r>
            <a:r>
              <a:rPr lang="en-US" altLang="ja-JP" dirty="0"/>
              <a:t>2015</a:t>
            </a:r>
            <a:r>
              <a:rPr lang="ja-JP" altLang="en-US" dirty="0"/>
              <a:t>年</a:t>
            </a:r>
            <a:r>
              <a:rPr lang="en-US" altLang="ja-JP" dirty="0"/>
              <a:t>3</a:t>
            </a:r>
            <a:r>
              <a:rPr lang="ja-JP" altLang="en-US" dirty="0"/>
              <a:t>月期） </a:t>
            </a:r>
          </a:p>
          <a:p>
            <a:pPr marL="0" indent="0">
              <a:buNone/>
            </a:pP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大株主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の状況</a:t>
            </a:r>
          </a:p>
          <a:p>
            <a:r>
              <a:rPr lang="ja-JP" altLang="en-US" dirty="0"/>
              <a:t>（上位</a:t>
            </a:r>
            <a:r>
              <a:rPr lang="en-US" altLang="ja-JP" dirty="0"/>
              <a:t>5</a:t>
            </a:r>
            <a:r>
              <a:rPr lang="ja-JP" altLang="en-US" dirty="0"/>
              <a:t>名）</a:t>
            </a:r>
          </a:p>
          <a:p>
            <a:r>
              <a:rPr lang="ja-JP" altLang="en-US" dirty="0"/>
              <a:t>京成電鉄株式会社</a:t>
            </a:r>
          </a:p>
          <a:p>
            <a:r>
              <a:rPr lang="ja-JP" altLang="en-US" dirty="0"/>
              <a:t>三井不動産株式会社</a:t>
            </a:r>
          </a:p>
          <a:p>
            <a:r>
              <a:rPr lang="ja-JP" altLang="en-US" dirty="0"/>
              <a:t>千葉県</a:t>
            </a:r>
          </a:p>
          <a:p>
            <a:r>
              <a:rPr lang="ja-JP" altLang="en-US" dirty="0"/>
              <a:t>日本マスタートラスト信託銀行株式会社（信託口）</a:t>
            </a:r>
          </a:p>
          <a:p>
            <a:r>
              <a:rPr lang="ja-JP" altLang="en-US" dirty="0"/>
              <a:t>みずほ信託銀行株式会社　退職給付信託みずほ銀行口　再信託受託者　資産管理サービス信託銀行株式</a:t>
            </a:r>
            <a:r>
              <a:rPr lang="ja-JP" altLang="en-US" dirty="0" smtClean="0"/>
              <a:t>会社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連結子会社数</a:t>
            </a:r>
          </a:p>
          <a:p>
            <a:r>
              <a:rPr lang="en-US" altLang="ja-JP" dirty="0"/>
              <a:t>17</a:t>
            </a:r>
            <a:r>
              <a:rPr lang="ja-JP" altLang="en-US" dirty="0"/>
              <a:t>社（</a:t>
            </a:r>
            <a:r>
              <a:rPr lang="en-US" altLang="ja-JP" dirty="0"/>
              <a:t>2014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</a:t>
            </a:r>
            <a:r>
              <a:rPr lang="en-US" altLang="ja-JP" dirty="0"/>
              <a:t>1</a:t>
            </a:r>
            <a:r>
              <a:rPr lang="ja-JP" altLang="en-US" dirty="0"/>
              <a:t>日現在） </a:t>
            </a:r>
          </a:p>
          <a:p>
            <a:pPr marL="0" indent="0">
              <a:buNone/>
            </a:pP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上場証券取引所</a:t>
            </a:r>
          </a:p>
          <a:p>
            <a:r>
              <a:rPr lang="ja-JP" altLang="en-US" dirty="0"/>
              <a:t>東京証券取引所　市場第一部 </a:t>
            </a: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986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SWOT</a:t>
            </a:r>
            <a:r>
              <a:rPr kumimoji="1" lang="ja-JP" altLang="en-US" dirty="0" smtClean="0"/>
              <a:t>分析（１）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強み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kumimoji="1" lang="ja-JP" altLang="en-US" dirty="0" smtClean="0"/>
              <a:t>弱み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ja-JP" altLang="en-US" dirty="0" smtClean="0"/>
              <a:t>入場者数</a:t>
            </a:r>
            <a:r>
              <a:rPr lang="ja-JP" altLang="en-US" dirty="0"/>
              <a:t>世界最大の東京ディズニーリゾートを運営している</a:t>
            </a:r>
          </a:p>
          <a:p>
            <a:r>
              <a:rPr lang="ja-JP" altLang="en-US" dirty="0" smtClean="0"/>
              <a:t>ディズニーブランド</a:t>
            </a:r>
            <a:r>
              <a:rPr lang="ja-JP" altLang="en-US" dirty="0"/>
              <a:t>が強力な競争優位性を持っている。</a:t>
            </a:r>
          </a:p>
          <a:p>
            <a:r>
              <a:rPr lang="ja-JP" altLang="en-US" dirty="0" smtClean="0"/>
              <a:t>自己</a:t>
            </a:r>
            <a:r>
              <a:rPr lang="ja-JP" altLang="en-US" dirty="0"/>
              <a:t>資本比率が高く、財務構成が良好である。</a:t>
            </a:r>
          </a:p>
          <a:p>
            <a:r>
              <a:rPr lang="ja-JP" altLang="en-US" dirty="0" smtClean="0"/>
              <a:t>広い</a:t>
            </a:r>
            <a:r>
              <a:rPr lang="ja-JP" altLang="en-US" dirty="0"/>
              <a:t>土地がある。</a:t>
            </a:r>
          </a:p>
          <a:p>
            <a:r>
              <a:rPr lang="ja-JP" altLang="en-US" dirty="0" smtClean="0"/>
              <a:t>テーマ</a:t>
            </a:r>
            <a:r>
              <a:rPr lang="ja-JP" altLang="en-US" dirty="0"/>
              <a:t>に夢がある。</a:t>
            </a:r>
          </a:p>
          <a:p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ディズニーブランド</a:t>
            </a:r>
            <a:r>
              <a:rPr lang="ja-JP" altLang="en-US" dirty="0"/>
              <a:t>への依存度が高い。</a:t>
            </a:r>
          </a:p>
          <a:p>
            <a:r>
              <a:rPr lang="ja-JP" altLang="en-US" dirty="0" smtClean="0"/>
              <a:t>施設</a:t>
            </a:r>
            <a:r>
              <a:rPr lang="ja-JP" altLang="en-US" dirty="0"/>
              <a:t>が千葉県舞浜市に一極集中しているため、地理的リスクが高い。</a:t>
            </a:r>
          </a:p>
          <a:p>
            <a:r>
              <a:rPr lang="ja-JP" altLang="en-US" dirty="0" smtClean="0"/>
              <a:t>中期的</a:t>
            </a:r>
            <a:r>
              <a:rPr lang="ja-JP" altLang="en-US" dirty="0"/>
              <a:t>には東京ディズニーリゾート入園者数の大幅な増加が見込めない。</a:t>
            </a:r>
          </a:p>
          <a:p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EEA0-9534-4C01-AC58-76B6415F8E86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63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SWOT</a:t>
            </a:r>
            <a:r>
              <a:rPr kumimoji="1" lang="ja-JP" altLang="en-US" dirty="0" smtClean="0"/>
              <a:t>分析（２）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機会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kumimoji="1" lang="ja-JP" altLang="en-US" dirty="0" smtClean="0"/>
              <a:t>脅威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ja-JP" altLang="en-US" dirty="0" smtClean="0"/>
              <a:t>脱舞</a:t>
            </a:r>
            <a:r>
              <a:rPr lang="ja-JP" altLang="en-US" dirty="0"/>
              <a:t>浜に成長機会がある。</a:t>
            </a:r>
          </a:p>
          <a:p>
            <a:r>
              <a:rPr lang="ja-JP" altLang="en-US" dirty="0" smtClean="0"/>
              <a:t>新興国</a:t>
            </a:r>
            <a:r>
              <a:rPr lang="ja-JP" altLang="en-US" dirty="0"/>
              <a:t>を中心とした外国人観光客の増加が期待できる。</a:t>
            </a:r>
          </a:p>
          <a:p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ja-JP" altLang="en-US" dirty="0"/>
              <a:t>人口減少と少子高齢化により国内市場の縮小が予想される。</a:t>
            </a:r>
          </a:p>
          <a:p>
            <a:r>
              <a:rPr lang="ja-JP" altLang="en-US" dirty="0"/>
              <a:t>・所得の減少や雇用環境の悪化により、個人消費の低迷が継続している。</a:t>
            </a:r>
          </a:p>
          <a:p>
            <a:endParaRPr lang="ja-JP" altLang="en-US" dirty="0"/>
          </a:p>
          <a:p>
            <a:endParaRPr lang="ja-JP" altLang="en-US" dirty="0"/>
          </a:p>
          <a:p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11D0-07CA-4F71-B7CA-2BD445C5FACA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67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9B96-C8EB-4248-8A79-275F63AC0D22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8300" y="116632"/>
            <a:ext cx="8229600" cy="881012"/>
          </a:xfrm>
        </p:spPr>
        <p:txBody>
          <a:bodyPr/>
          <a:lstStyle/>
          <a:p>
            <a:pPr marL="0" indent="0" algn="ctr">
              <a:buNone/>
            </a:pPr>
            <a:r>
              <a:rPr kumimoji="1" lang="en-US" altLang="ja-JP" dirty="0" smtClean="0"/>
              <a:t>SWOT</a:t>
            </a:r>
            <a:r>
              <a:rPr kumimoji="1" lang="ja-JP" altLang="en-US" dirty="0" smtClean="0"/>
              <a:t>分析</a:t>
            </a:r>
            <a:r>
              <a:rPr lang="ja-JP" altLang="en-US" dirty="0" smtClean="0"/>
              <a:t>マトリックス図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448" y="836712"/>
            <a:ext cx="7200800" cy="5860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直線コネクタ 9"/>
          <p:cNvCxnSpPr/>
          <p:nvPr/>
        </p:nvCxnSpPr>
        <p:spPr>
          <a:xfrm>
            <a:off x="1547664" y="3861048"/>
            <a:ext cx="640871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4669760" y="1340768"/>
            <a:ext cx="0" cy="504056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60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オリエンタルランドの経営戦略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763EF-C5BB-4E6A-8750-4839A1FAC74E}" type="datetime1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iida 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BD1A-40E7-4D20-BDBF-8869A2294379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03648" y="1484784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51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1_アングル">
  <a:themeElements>
    <a:clrScheme name="アングル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アング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ングル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アングル">
  <a:themeElements>
    <a:clrScheme name="アングル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アング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ングル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アーバン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アーバン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348</TotalTime>
  <Words>543</Words>
  <Application>Microsoft Office PowerPoint</Application>
  <PresentationFormat>画面に合わせる (4:3)</PresentationFormat>
  <Paragraphs>140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6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1_アングル</vt:lpstr>
      <vt:lpstr>アングル</vt:lpstr>
      <vt:lpstr>アーバン</vt:lpstr>
      <vt:lpstr>1_アーバン</vt:lpstr>
      <vt:lpstr>スリップストリーム</vt:lpstr>
      <vt:lpstr>スパイス</vt:lpstr>
      <vt:lpstr>PowerPoint プレゼンテーション</vt:lpstr>
      <vt:lpstr>目次</vt:lpstr>
      <vt:lpstr>研究の動機</vt:lpstr>
      <vt:lpstr>事業内容</vt:lpstr>
      <vt:lpstr>会社概要</vt:lpstr>
      <vt:lpstr>SWOT分析（１）</vt:lpstr>
      <vt:lpstr>SWOT分析（２）</vt:lpstr>
      <vt:lpstr>SWOT分析マトリックス図</vt:lpstr>
      <vt:lpstr>オリエンタルランドの経営戦略</vt:lpstr>
      <vt:lpstr>成功へのポイント①</vt:lpstr>
      <vt:lpstr>成功へのポイント②</vt:lpstr>
      <vt:lpstr>まとめ</vt:lpstr>
      <vt:lpstr>参考文献</vt:lpstr>
      <vt:lpstr>おわり</vt:lpstr>
    </vt:vector>
  </TitlesOfParts>
  <Company>agu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student</dc:creator>
  <cp:lastModifiedBy>student</cp:lastModifiedBy>
  <cp:revision>17</cp:revision>
  <dcterms:created xsi:type="dcterms:W3CDTF">2015-05-26T02:21:33Z</dcterms:created>
  <dcterms:modified xsi:type="dcterms:W3CDTF">2015-06-23T02:25:17Z</dcterms:modified>
</cp:coreProperties>
</file>